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1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237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619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039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7218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58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448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77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462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962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63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22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217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016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300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793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104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3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E0E3FDD-A980-4C6B-9268-AAAFECDA396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4A8E97A-B0F2-4887-ADB3-5484C228D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84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преодоления </a:t>
            </a:r>
            <a:b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самоповреждающего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поведения</a:t>
            </a:r>
            <a:b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(СЕЛФ-ХАРМ)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764420" cy="348792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  <a:endParaRPr lang="ru-RU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МОБУ СОШ №13</a:t>
            </a:r>
          </a:p>
          <a:p>
            <a:pPr algn="r"/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Им. Б.Г. Гагина г. Сочи</a:t>
            </a:r>
          </a:p>
          <a:p>
            <a:pPr algn="r"/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Текнеджан Ж.С.</a:t>
            </a:r>
          </a:p>
          <a:p>
            <a:pPr algn="r"/>
            <a:endParaRPr lang="ru-RU" sz="1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r"/>
            <a:endParaRPr lang="ru-RU" dirty="0"/>
          </a:p>
        </p:txBody>
      </p:sp>
      <p:pic>
        <p:nvPicPr>
          <p:cNvPr id="4" name="Picture 2" descr="https://ik.imagekit.io/s1sp3stox/_ref-homepage/_su-ref-hero/ann-john-1.jpg?ik-sdk-version=javascript-1.4.3&amp;updatedAt=16517612655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75" y="3657456"/>
            <a:ext cx="5421712" cy="301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465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6104" y="248194"/>
            <a:ext cx="86345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самопомощи</a:t>
            </a:r>
          </a:p>
          <a:p>
            <a:pPr algn="ctr"/>
            <a:endParaRPr lang="ru-RU" sz="2400" dirty="0" smtClean="0"/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04504" y="1653957"/>
            <a:ext cx="3344091" cy="1402752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контролировать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88229" y="1653956"/>
            <a:ext cx="770708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Писать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списки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Убраться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Раскидать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вещи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Написать письмо обо всем, что чувствуете, и разорвать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Посадить растения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Напрячь, а потом расслабить каждую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мышцу</a:t>
            </a:r>
          </a:p>
          <a:p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Щелкнуть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резинкой на своем запястье (оттянуть и отпустить)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Взять кубик льда в руку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Понюхать что-то с резким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запахом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Принять холодный душ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Волна 6"/>
          <p:cNvSpPr/>
          <p:nvPr/>
        </p:nvSpPr>
        <p:spPr>
          <a:xfrm>
            <a:off x="235132" y="4193177"/>
            <a:ext cx="3043645" cy="1867989"/>
          </a:xfrm>
          <a:prstGeom prst="wave">
            <a:avLst>
              <a:gd name="adj1" fmla="val 12500"/>
              <a:gd name="adj2" fmla="val 85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Отрешенность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129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6104" y="248194"/>
            <a:ext cx="86345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самопомощи</a:t>
            </a:r>
          </a:p>
          <a:p>
            <a:pPr algn="ctr"/>
            <a:endParaRPr lang="ru-RU" sz="2400" dirty="0" smtClean="0"/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235132" y="1418824"/>
            <a:ext cx="3344091" cy="1402752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Стыд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88229" y="1653956"/>
            <a:ext cx="792915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Перестать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время с теми, кто плохо с вами обращается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Замечать, когда вы пытаетесь быть идеальным, и напоминать себе, что совершать ошибки – часть человеческой природы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Напоминать себе, что у вашего поведения есть причины и это не потому что вы "плохой" </a:t>
            </a:r>
          </a:p>
          <a:p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Написать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от той части себя, которая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чувствует ненависть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потом напишите себе ответ полный сострадания и принятия себя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Выразить ненависть через творчество, например, через песни или стихи, рисунки, танец или пение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Сделать зарядку / пробежку / сходить в зал, чтобы выразить гнев, который обращен на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себя</a:t>
            </a:r>
          </a:p>
        </p:txBody>
      </p:sp>
      <p:sp>
        <p:nvSpPr>
          <p:cNvPr id="7" name="Волна 6"/>
          <p:cNvSpPr/>
          <p:nvPr/>
        </p:nvSpPr>
        <p:spPr>
          <a:xfrm>
            <a:off x="235132" y="3683727"/>
            <a:ext cx="3344092" cy="2285999"/>
          </a:xfrm>
          <a:prstGeom prst="wave">
            <a:avLst>
              <a:gd name="adj1" fmla="val 12500"/>
              <a:gd name="adj2" fmla="val 49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Ненависть к себе и желание наказать себя</a:t>
            </a:r>
          </a:p>
        </p:txBody>
      </p:sp>
    </p:spTree>
    <p:extLst>
      <p:ext uri="{BB962C8B-B14F-4D97-AF65-F5344CB8AC3E}">
        <p14:creationId xmlns:p14="http://schemas.microsoft.com/office/powerpoint/2010/main" val="2145320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6104" y="248194"/>
            <a:ext cx="86345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самопомощи</a:t>
            </a:r>
          </a:p>
          <a:p>
            <a:pPr algn="ctr"/>
            <a:endParaRPr lang="ru-RU" sz="2400" dirty="0" smtClean="0"/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235132" y="1418824"/>
            <a:ext cx="5068388" cy="1402752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Откладывайте </a:t>
            </a:r>
            <a:r>
              <a:rPr lang="ru-RU" sz="2400" b="1" i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16629" y="3038098"/>
            <a:ext cx="8556171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Другой техникой сопротивлению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селф-харму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быть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откладывание: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подождите 5 минут.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всегда просто, так что если желание навредить себе остается, то позвольте этому случиться. Если возможно, увеличивайте время отсрочки и постепенно наращивайте перерывы между каждым актом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например, между порезами</a:t>
            </a:r>
          </a:p>
        </p:txBody>
      </p:sp>
    </p:spTree>
    <p:extLst>
      <p:ext uri="{BB962C8B-B14F-4D97-AF65-F5344CB8AC3E}">
        <p14:creationId xmlns:p14="http://schemas.microsoft.com/office/powerpoint/2010/main" val="3055601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0606" y="535578"/>
            <a:ext cx="970570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я могу помочь себе в будущем? </a:t>
            </a:r>
            <a:endParaRPr lang="ru-RU" sz="36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 smtClean="0"/>
              <a:t>В </a:t>
            </a:r>
            <a:r>
              <a:rPr lang="ru-RU" sz="2000" i="1" dirty="0"/>
              <a:t>длительной перспективе вы можете помочь себе, исследуя причины </a:t>
            </a:r>
            <a:r>
              <a:rPr lang="ru-RU" sz="2000" i="1" dirty="0" err="1"/>
              <a:t>селф-харма</a:t>
            </a:r>
            <a:r>
              <a:rPr lang="ru-RU" sz="2000" i="1" dirty="0"/>
              <a:t>. Это поможет найти другое поведение на замену </a:t>
            </a:r>
            <a:r>
              <a:rPr lang="ru-RU" sz="2000" i="1" dirty="0" err="1"/>
              <a:t>самоповреждающему</a:t>
            </a:r>
            <a:r>
              <a:rPr lang="ru-RU" sz="2000" i="1" dirty="0"/>
              <a:t> поведению</a:t>
            </a:r>
            <a:r>
              <a:rPr lang="ru-RU" sz="2000" i="1" dirty="0" smtClean="0"/>
              <a:t>.</a:t>
            </a:r>
          </a:p>
          <a:p>
            <a:pPr algn="ctr"/>
            <a:r>
              <a:rPr lang="ru-RU" sz="2000" i="1" dirty="0" smtClean="0"/>
              <a:t> 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 smtClean="0"/>
              <a:t>. 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Принимайте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 эмоции </a:t>
            </a:r>
            <a:endParaRPr lang="ru-RU" sz="2400" b="1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 стыдили за ваши чувства или вы научились заглушать их по иным причинам, то требуется смелость, чтобы вновь войти с ними в контакт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Переживать сложные чувства может быть по-настоящему страшно, поэтому важно делать это очень медленно и постепенно.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Попробуйте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с психологом или психотерапевтом, которому вы доверяете. Вы получите положительный опыт принятия и уважения ваших переживаний.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техники осознанности: замечайте и называйте свои чувства, как только осознаете их.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974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320" y="535578"/>
            <a:ext cx="1154756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я могу помочь себе в будущем? </a:t>
            </a:r>
          </a:p>
          <a:p>
            <a:pPr algn="ctr"/>
            <a:endParaRPr lang="ru-RU" sz="20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Работайте с самооценкой </a:t>
            </a:r>
            <a:endParaRPr lang="ru-RU" sz="2400" b="1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/>
              <a:t>Навык </a:t>
            </a:r>
            <a:r>
              <a:rPr lang="ru-RU" sz="2000" dirty="0"/>
              <a:t>ценить себя и смотреть на себя позитивно очень сильно меняет </a:t>
            </a:r>
            <a:r>
              <a:rPr lang="ru-RU" sz="2000" dirty="0" smtClean="0"/>
              <a:t>жизнь.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1. Говорите и думайте о себе добрее, так, как если бы вы говорили о своем любимом человеке.</a:t>
            </a:r>
          </a:p>
          <a:p>
            <a:pPr algn="ctr"/>
            <a:r>
              <a:rPr lang="ru-RU" sz="2000" dirty="0" smtClean="0"/>
              <a:t>   2</a:t>
            </a:r>
            <a:r>
              <a:rPr lang="ru-RU" sz="2000" dirty="0"/>
              <a:t>. Замещайте прокручивающееся в голове желание сделать себе больно на слова, которые придадут сил. Например, "Даже несмотря на то, что я хочу себя порезать, я найду другой способ выразить, насколько мне грустно". </a:t>
            </a:r>
            <a:endParaRPr lang="ru-RU" sz="2000" dirty="0" smtClean="0"/>
          </a:p>
          <a:p>
            <a:pPr algn="ctr"/>
            <a:r>
              <a:rPr lang="ru-RU" sz="2000" dirty="0" smtClean="0"/>
              <a:t>3</a:t>
            </a:r>
            <a:r>
              <a:rPr lang="ru-RU" sz="2000" dirty="0"/>
              <a:t>. Регулярно записывайте три вещи, которые вы цените в себе. Неважно, насколько маленькими или незначительными они вам покажутся. </a:t>
            </a:r>
            <a:endParaRPr lang="ru-RU" sz="2000" dirty="0" smtClean="0"/>
          </a:p>
          <a:p>
            <a:pPr algn="ctr"/>
            <a:r>
              <a:rPr lang="ru-RU" sz="2000" dirty="0" smtClean="0"/>
              <a:t>4</a:t>
            </a:r>
            <a:r>
              <a:rPr lang="ru-RU" sz="2000" dirty="0"/>
              <a:t>. Научитесь спокойно и уверено говорить о своих границах, говорить "нет" тому, что вы ощущаете неподходящим для себя. </a:t>
            </a:r>
            <a:endParaRPr lang="ru-RU" sz="2000" dirty="0" smtClean="0"/>
          </a:p>
          <a:p>
            <a:pPr algn="ctr"/>
            <a:r>
              <a:rPr lang="ru-RU" sz="2000" dirty="0" smtClean="0"/>
              <a:t>5</a:t>
            </a:r>
            <a:r>
              <a:rPr lang="ru-RU" sz="2000" dirty="0"/>
              <a:t>. Возьмите свои решения под контроль. Напоминайте себе о том, что вы несете ответственность за свой выбор, и выбираете то, что соответствует идеям поддержки и заботы о себе.</a:t>
            </a:r>
            <a:endParaRPr lang="ru-RU" sz="20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707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320" y="535578"/>
            <a:ext cx="1154756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я могу помочь себе в будущем? </a:t>
            </a:r>
          </a:p>
          <a:p>
            <a:pPr algn="ctr"/>
            <a:endParaRPr lang="ru-RU" sz="20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AutoNum type="arabicPeriod" startAt="3"/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Позаботьтесь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своем общем благополучии и здоровье </a:t>
            </a:r>
            <a:endParaRPr lang="ru-RU" sz="2400" b="1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AutoNum type="arabicPeriod" startAt="3"/>
            </a:pPr>
            <a:endParaRPr lang="ru-RU" sz="2400" b="1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Следите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своим здоровьем во всех аспектах, это поможет вам чувствовать себя лучше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Физические нагрузки на регулярной основе помогают поднять настроение и снизить стресс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3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Регулярное питание, богатое свежими фруктами и овощами, также влияет на наше самочувствие 4. Убедитесь, что спите достаточное количество времени, это не только улучшает самочувствие, но и делает вас более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стрессоустойчивым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Творчество помогает выражать свои чувства: пишите песни, истории, ведите блог, рисуйте и т.д. 6. Раз в неделю делайте то, что приносит вам удовольствие: встречи с друзьями или прогулки. Попробуйте уделять этому время, несмотря на то, что ваша жизнь загружена. </a:t>
            </a:r>
            <a:endParaRPr lang="ru-RU" sz="2000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91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383" y="235130"/>
            <a:ext cx="11534503" cy="6424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я могу помочь себе в будущем? </a:t>
            </a:r>
          </a:p>
          <a:p>
            <a:pPr algn="ctr"/>
            <a:endParaRPr lang="ru-RU" sz="11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/>
              <a:t> 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Постарайтесь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точнее понять свое поведение </a:t>
            </a:r>
            <a:endParaRPr lang="ru-RU" sz="2400" b="1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50" b="1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Избавление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быть непростым решением, которое займет много времени. Бывает полезно глубже понять свои отношения с ним, чтобы подготовиться к важному шагу. Чем больше вы понимаете, почему вы наносите себе вред, тем лучше вы подготовитесь к изменениям, сможете подобрать удачные альтернативы и узнать, что способно поддержать вас в процессе. Эти вопросы помогут вам понять истоки своего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чувствуете себя до и после нанесения себе повреждений?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 и почему вы совершили это в первый раз?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Что дает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сейчас?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каких ситуациях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появляется? 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Что пугает в будущем без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По каким его эффектам вы могли бы скучать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Что еще может быть полезно, чтобы понять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b="1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881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383" y="235130"/>
            <a:ext cx="11534503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я могу помочь себе в будущем? </a:t>
            </a:r>
          </a:p>
          <a:p>
            <a:pPr marL="457200" indent="-457200" algn="ctr">
              <a:buAutoNum type="arabicPeriod" startAt="5"/>
            </a:pPr>
            <a:endParaRPr lang="ru-RU" sz="2400" b="1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AutoNum type="arabicPeriod" startAt="5"/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Попросите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помощи </a:t>
            </a:r>
            <a:endParaRPr lang="ru-RU" sz="2400" b="1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помощи бывает очень сложно, особенно если есть страх, что другие осудят или откажутся помочь.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Напоминайте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себе, что все иногда нуждаются в поддержке,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просить о помощи – это нормально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Когда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будете готовы, выберите того, кому вы доверяете, и расскажите ему о своих чувствах. Это может быть друг, член семьи, психолог-консультант или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врач. 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Помните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только вы решаете, что рассказывать, и вы можете не говорить то, чем еще не готовы делиться.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Полезно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для себя список людей, организаций и сайтов, где вы можете найти помощь, когда будет тяжело. Это напомнит о том, что вы не одни, и помощь можно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получить.</a:t>
            </a:r>
            <a:endParaRPr lang="ru-RU" sz="20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283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5474" y="613954"/>
            <a:ext cx="10319657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Какую помощь можно получить? </a:t>
            </a:r>
            <a:endParaRPr lang="ru-RU" sz="3600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извне необходима. Возможно, вам понадобится несколько попыток, чтобы найти то, что будет помогать именно вам, и комбинировать техники самопомощи и профессиональную поддержку: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врач-терапевт/ врач общей практики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медикаментозное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</a:t>
            </a:r>
          </a:p>
          <a:p>
            <a:pPr algn="ctr">
              <a:lnSpc>
                <a:spcPct val="150000"/>
              </a:lnSpc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группы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</a:t>
            </a:r>
          </a:p>
          <a:p>
            <a:pPr algn="ctr">
              <a:lnSpc>
                <a:spcPct val="150000"/>
              </a:lnSpc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поддерживающие онлайн-сообщества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тех, кто не готов встречаться лично)</a:t>
            </a:r>
          </a:p>
          <a:p>
            <a:pPr algn="ctr">
              <a:lnSpc>
                <a:spcPct val="150000"/>
              </a:lnSpc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шрамов</a:t>
            </a:r>
            <a:endParaRPr lang="ru-RU" sz="22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2104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3954" y="613953"/>
            <a:ext cx="11051177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могут помочь друзья и семья</a:t>
            </a:r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что он причиняет себе вред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вам это человек открыто, или вы только подозреваете у него самоповреждения, бывает сложно понять, что говорить и как вообще вести себя в такой ситуации. Возможно, вы шокированы, испытываете злость, бессилие, ощущаете свою ответственность или любую другую сложную эмоцию.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Постарайтесь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паниковать и не реагировать слишком сильно. То, как вы будете реагировать на вашего друга или члена семьи, может повлиять на то, насколько он будет откровенен с вами и другими людьми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ctr">
              <a:buFontTx/>
              <a:buChar char="-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что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способ справиться с очень тяжелыми переживаниями и эмоциями, и в большинстве случаев у человека могут быть суицидальные мысли. </a:t>
            </a:r>
            <a:endParaRPr lang="ru-RU" sz="20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935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824089"/>
            <a:ext cx="979875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Самоповреждающее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(или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от англ.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self-harm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– это нанесение себе повреждений с целью справиться с тяжелыми переживаниями, болезненными воспоминаниями, ситуациями, которые трудно пережить, и невозможностью контролировать свою жизнь.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выразить то, что трудно сформулировать словами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сделать реальными некоторые чувства и мысли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сделать эмоциональную боль физической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избавиться от невыносимых переживаний и мыслей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вернуть ощущение контроля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сбежать от травмирующих воспоминаний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иметь в жизни что-то, на что можно положиться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наказать себя – за неподобающие поведение, чувства или мысли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прекратить чувствовать себя оцепеневшим, отрешенным и отключенным от реальности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создать повод для заботы о себе и своем теле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выразить суицидальные мысли и намерения, не совершая их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0461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5029" y="235131"/>
            <a:ext cx="1033272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помогает? </a:t>
            </a:r>
            <a:endParaRPr lang="ru-RU" sz="3600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можете сделать довольно многое для того, кто страдает от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Ваше отношение – одна из главных вещей, которая поможет человеку почувствовать поддержку. Вот несколько вещей, которые полезно помнить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Постарайтесь не осуждать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знать, что вы рядом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что человек гораздо больше, чем его проблема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Постарайтесь проявить сочувствие и понимание причин этих действий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Позвольте человеку самому принимать решения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помощь и поддержку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Напомните человеку о его сильных сторонах и тех вещах, которые у него хорошо получаются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говорить открыто и взять на себя ответственность за свои страхи</a:t>
            </a:r>
          </a:p>
        </p:txBody>
      </p:sp>
    </p:spTree>
    <p:extLst>
      <p:ext uri="{BB962C8B-B14F-4D97-AF65-F5344CB8AC3E}">
        <p14:creationId xmlns:p14="http://schemas.microsoft.com/office/powerpoint/2010/main" val="1933023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0526" y="574766"/>
            <a:ext cx="10528664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не помогает? </a:t>
            </a:r>
            <a:endParaRPr lang="ru-RU" sz="3600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/>
              <a:t>Иногда</a:t>
            </a:r>
            <a:r>
              <a:rPr lang="ru-RU" sz="2400" dirty="0"/>
              <a:t>, когда мы хотим сделать как лучше, а получается совсем наоборот. Ниже представлены некоторые опасные места, которых стоит избегать: </a:t>
            </a:r>
            <a:endParaRPr lang="ru-RU" sz="2400" dirty="0" smtClean="0"/>
          </a:p>
          <a:p>
            <a:pPr algn="ctr"/>
            <a:endParaRPr lang="ru-RU" sz="2400" dirty="0" smtClean="0"/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Пытаться помочь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силой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или вести себя таким образом, что это будет похоже на попытки контроля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Игнорирование повреждений или слишком сильная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сфокусированность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них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"привлечения внимания"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Хотя </a:t>
            </a:r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</a:t>
            </a:r>
            <a:r>
              <a:rPr lang="ru-RU" sz="20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</a:t>
            </a:r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им не является, иногда он может быть способом добиться внимания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Если это так, помните,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желать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 абсолютно нормально, и что сильный стресс может повлиять на способность человека говорить прямо о том, что ему нужно.</a:t>
            </a:r>
          </a:p>
        </p:txBody>
      </p:sp>
    </p:spTree>
    <p:extLst>
      <p:ext uri="{BB962C8B-B14F-4D97-AF65-F5344CB8AC3E}">
        <p14:creationId xmlns:p14="http://schemas.microsoft.com/office/powerpoint/2010/main" val="7209200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контакты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6206" y="3108960"/>
            <a:ext cx="8059784" cy="659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Скорая и неотложная помощь в Сочи.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(8622)52-67-03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4766" y="1632858"/>
            <a:ext cx="85692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ГБУЗ Психоневрологический диспансер №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здравоохранения Краснодарского края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 (862) 261-31-88,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 (988) 400-01-26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6206" y="3847528"/>
            <a:ext cx="739357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педагогической диагностики и консультирования детей и подростков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 (862) 296-51-81,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 (862)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296-51-85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4766" y="4998658"/>
            <a:ext cx="76417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Телефон доверия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8-800-2000- 122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097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2443" y="474133"/>
            <a:ext cx="10013245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люди наносят себе повреждения? </a:t>
            </a:r>
          </a:p>
          <a:p>
            <a:pPr algn="ctr"/>
            <a:endParaRPr lang="ru-RU" sz="28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Порезы </a:t>
            </a:r>
          </a:p>
          <a:p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Переедание и недоедание</a:t>
            </a:r>
          </a:p>
          <a:p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Укусы</a:t>
            </a:r>
          </a:p>
          <a:p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Ожоги </a:t>
            </a:r>
          </a:p>
          <a:p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Втыкание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себя предметов</a:t>
            </a:r>
          </a:p>
          <a:p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Удары о стены </a:t>
            </a:r>
          </a:p>
          <a:p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Передозировка </a:t>
            </a:r>
          </a:p>
          <a:p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Чрезмерные физические нагрузки</a:t>
            </a:r>
          </a:p>
          <a:p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Выдирание волос </a:t>
            </a:r>
          </a:p>
          <a:p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Участие в драках, в которых непременно будет нанесен ущерб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581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57" y="203200"/>
            <a:ext cx="11740444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люди наносят себе повреждения? </a:t>
            </a:r>
          </a:p>
          <a:p>
            <a:pPr algn="ctr"/>
            <a:endParaRPr lang="ru-RU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 каких-то специфических причин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Они индивидуальны, и могут отличаться у разных людей. Для кого-то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связан с переживаниями и является способом справиться с тем,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происходит сейчас или происходило в прошлом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других случаях причины могут быть менее очевидными и их сложнее понять. Иногда человек не знает, зачем он причиняет себе вред. </a:t>
            </a:r>
          </a:p>
          <a:p>
            <a:endParaRPr lang="ru-RU" sz="800" dirty="0"/>
          </a:p>
          <a:p>
            <a:pPr algn="ctr"/>
            <a:r>
              <a:rPr lang="ru-RU" b="1" i="1" dirty="0" smtClean="0">
                <a:solidFill>
                  <a:srgbClr val="FFC000"/>
                </a:solidFill>
              </a:rPr>
              <a:t>Любая трудная ситуация потенциально может привести кого-то к подобным действиям. Чаще всего это: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 </a:t>
            </a:r>
            <a:r>
              <a:rPr lang="ru-RU" sz="1600" dirty="0" smtClean="0"/>
              <a:t>•стресс в школе или на работе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 • травля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 • беспокойство о деньгах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 • сексуальное, физическое или эмоциональное насилие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 • тяжелая утрата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 • растерянность и недоумение относительно своей сексуальности 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• разрыв отношений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 • потеря работы 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• болезнь и проблемы со здоровьем 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• низкая самооценка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 • повышение уровня стресса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 • сложные переживания (депрессия, тревога, ярость или отрешенность)</a:t>
            </a:r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82354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67" y="395111"/>
            <a:ext cx="10826043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я могу помочь себе сейчас?</a:t>
            </a: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появляется сильное желание нанести себе какие-либо повреждения, вам сложно представить, что в этот момент можно сделать что-то еще.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есть некоторые способы изменить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отсрочить его: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понять закономерности и паттерны своих самоповреждений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отвлечь себя от желания причинить себе вред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откладывать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разделить свой опыт на следующие категории: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Picture 2" descr="https://avatars.mds.yandex.net/get-znatoki-cover/1635738/2a0000017cbf7fda406c98f28fd8a89b53cb/or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96" y="395111"/>
            <a:ext cx="3622746" cy="2043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271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09511" y="508000"/>
            <a:ext cx="9335911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Научится распознавать триггеры </a:t>
            </a:r>
          </a:p>
          <a:p>
            <a:pPr algn="ctr"/>
            <a:endParaRPr lang="ru-RU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Триггеры – то, что запускает желание нанести себе повреждения. Триггером могут быть люди, ситуации, ощущения, определенные мысли и эмоции.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записать, что случилось непосредственно перед эпизодом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у вас возникали мысли? Окружающая обстановка, люди или какой-то предмет вызвали у вас неприятные или тяжелые воспоминания?</a:t>
            </a:r>
          </a:p>
          <a:p>
            <a:pPr algn="ctr"/>
            <a:endParaRPr lang="ru-RU" sz="20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Осознать желание нанести себе вред </a:t>
            </a:r>
            <a:endParaRPr lang="ru-RU" sz="2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проявляться через физические ощущения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Учащенное сердцебиение или чувство тяжести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Сильные эмоции, например, грусть или злость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Ощущение потери связи с собой и оцепенение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Повторяющиеся мысли, например, "я хочу порезать"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Нездоровые решения, например, уйти с головой в работу, чтобы ничего не чувствовать.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увидели в этих признаках то, что является для вас триггером, отследите их и запишите – это поможет преодолеть </a:t>
            </a:r>
            <a:r>
              <a:rPr lang="ru-RU" sz="2000" i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</a:t>
            </a:r>
            <a:r>
              <a:rPr lang="ru-RU" sz="20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он появится вновь.</a:t>
            </a:r>
          </a:p>
        </p:txBody>
      </p:sp>
    </p:spTree>
    <p:extLst>
      <p:ext uri="{BB962C8B-B14F-4D97-AF65-F5344CB8AC3E}">
        <p14:creationId xmlns:p14="http://schemas.microsoft.com/office/powerpoint/2010/main" val="1307170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8011" y="274319"/>
            <a:ext cx="11508377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то, что способно отвлечь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dirty="0" smtClean="0"/>
              <a:t>Отвлечь </a:t>
            </a:r>
            <a:r>
              <a:rPr lang="ru-RU" sz="2000" i="1" dirty="0"/>
              <a:t>себя от желания нанести себе вред – хороший способ дать себе больше пространства для маневра и выбора и снизить желание самоповреждения. </a:t>
            </a:r>
            <a:endParaRPr lang="ru-RU" sz="2000" i="1" dirty="0" smtClean="0"/>
          </a:p>
          <a:p>
            <a:pPr algn="just"/>
            <a:r>
              <a:rPr lang="ru-RU" sz="2000" i="1" dirty="0" smtClean="0"/>
              <a:t>Отвлечь </a:t>
            </a:r>
            <a:r>
              <a:rPr lang="ru-RU" sz="2000" i="1" dirty="0"/>
              <a:t>себя можно и когда желание причинить себе вред только появилось, и когда вы уже в </a:t>
            </a:r>
            <a:r>
              <a:rPr lang="ru-RU" sz="2000" i="1" dirty="0" smtClean="0"/>
              <a:t>процессе.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Ведите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дневник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понять закономерности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самоповреждающего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поведения, полезно вести дневник, и записывать, что было до, вовремя и после каждого эпизода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селф-харма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заметить закономерности потребуется вести такие записи некоторое время, в среднем, около месяца.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дневника может стать тяжелым переживанием. Если вы чувствуете, что готовы попробовать эту технику на себе, обязательно делайте что-то приятное и расслабляющее после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записей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Отвлекайте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от желаний причинить себе вред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dirty="0" smtClean="0"/>
              <a:t>Это </a:t>
            </a:r>
            <a:r>
              <a:rPr lang="ru-RU" sz="2000" i="1" dirty="0"/>
              <a:t>основной прием самопомощи при </a:t>
            </a:r>
            <a:r>
              <a:rPr lang="ru-RU" sz="2000" i="1" dirty="0" err="1"/>
              <a:t>селф-харме</a:t>
            </a:r>
            <a:r>
              <a:rPr lang="ru-RU" sz="2000" i="1" dirty="0"/>
              <a:t>. Разные люди отвлекают себя по-разному, и каждый способ может работать не каждый раз. Например, отвлекаться от гнева – это не то же самое, что отвлекаться от страха, поэтому лучше иметь разные стратегии, чтобы иметь возможность выбрать подходящую в данный момент. </a:t>
            </a:r>
          </a:p>
        </p:txBody>
      </p:sp>
    </p:spTree>
    <p:extLst>
      <p:ext uri="{BB962C8B-B14F-4D97-AF65-F5344CB8AC3E}">
        <p14:creationId xmlns:p14="http://schemas.microsoft.com/office/powerpoint/2010/main" val="238062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6104" y="248194"/>
            <a:ext cx="86345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самопомощи</a:t>
            </a:r>
          </a:p>
          <a:p>
            <a:pPr algn="ctr"/>
            <a:endParaRPr lang="ru-RU" sz="2400" dirty="0" smtClean="0"/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04504" y="1653957"/>
            <a:ext cx="3344091" cy="2011680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Гнев и фрустрация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14801" y="2274838"/>
            <a:ext cx="752420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Сделать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зарядку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Бить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подушку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Кричать 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танцевать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Потрясти частью тела или предметом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Покусать вещь из упругого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Порвать что-то на много мелких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кусочков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Пробежаться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Выражать свой гнев физически или через крик, подходит не всем, у кого-то это может вызывать усиление эмоций. Попробуйте разные способы и возьмите на вооружение тот, что даст положительный эффект».</a:t>
            </a:r>
          </a:p>
        </p:txBody>
      </p:sp>
    </p:spTree>
    <p:extLst>
      <p:ext uri="{BB962C8B-B14F-4D97-AF65-F5344CB8AC3E}">
        <p14:creationId xmlns:p14="http://schemas.microsoft.com/office/powerpoint/2010/main" val="3810040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6104" y="248194"/>
            <a:ext cx="86345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самопомощи</a:t>
            </a:r>
          </a:p>
          <a:p>
            <a:pPr algn="ctr"/>
            <a:endParaRPr lang="ru-RU" sz="2400" dirty="0" smtClean="0"/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04504" y="1653957"/>
            <a:ext cx="3344091" cy="2011680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Грусть и страх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14801" y="2274838"/>
            <a:ext cx="752420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i="1" dirty="0" smtClean="0"/>
              <a:t>Закутаться </a:t>
            </a:r>
            <a:r>
              <a:rPr lang="ru-RU" sz="2000" i="1" dirty="0"/>
              <a:t>в одеяло </a:t>
            </a:r>
            <a:endParaRPr lang="ru-RU" sz="2000" i="1" dirty="0" smtClean="0"/>
          </a:p>
          <a:p>
            <a:r>
              <a:rPr lang="ru-RU" sz="2000" i="1" dirty="0" smtClean="0"/>
              <a:t>2</a:t>
            </a:r>
            <a:r>
              <a:rPr lang="ru-RU" sz="2000" i="1" dirty="0"/>
              <a:t>. Провести время с каким-нибудь животным </a:t>
            </a:r>
            <a:endParaRPr lang="ru-RU" sz="2000" i="1" dirty="0" smtClean="0"/>
          </a:p>
          <a:p>
            <a:r>
              <a:rPr lang="ru-RU" sz="2000" i="1" dirty="0" smtClean="0"/>
              <a:t>3</a:t>
            </a:r>
            <a:r>
              <a:rPr lang="ru-RU" sz="2000" i="1" dirty="0"/>
              <a:t>. Прогуляться на природе </a:t>
            </a:r>
            <a:endParaRPr lang="ru-RU" sz="2000" i="1" dirty="0" smtClean="0"/>
          </a:p>
          <a:p>
            <a:r>
              <a:rPr lang="ru-RU" sz="2000" i="1" dirty="0" smtClean="0"/>
              <a:t>4</a:t>
            </a:r>
            <a:r>
              <a:rPr lang="ru-RU" sz="2000" i="1" dirty="0"/>
              <a:t>. Разрешить себе поплакать или поспать </a:t>
            </a:r>
            <a:endParaRPr lang="ru-RU" sz="2000" i="1" dirty="0" smtClean="0"/>
          </a:p>
          <a:p>
            <a:r>
              <a:rPr lang="ru-RU" sz="2000" i="1" dirty="0" smtClean="0"/>
              <a:t>5</a:t>
            </a:r>
            <a:r>
              <a:rPr lang="ru-RU" sz="2000" i="1" dirty="0"/>
              <a:t>. Послушать успокаивающую </a:t>
            </a:r>
            <a:r>
              <a:rPr lang="ru-RU" sz="2000" i="1" dirty="0" smtClean="0"/>
              <a:t>музыку</a:t>
            </a:r>
          </a:p>
          <a:p>
            <a:r>
              <a:rPr lang="ru-RU" sz="2000" i="1" dirty="0" smtClean="0"/>
              <a:t> </a:t>
            </a:r>
            <a:r>
              <a:rPr lang="ru-RU" sz="2000" i="1" dirty="0"/>
              <a:t>6. Рассказать кому-то о своих чувствах </a:t>
            </a:r>
            <a:endParaRPr lang="ru-RU" sz="2000" i="1" dirty="0" smtClean="0"/>
          </a:p>
          <a:p>
            <a:r>
              <a:rPr lang="ru-RU" sz="2000" i="1" dirty="0" smtClean="0"/>
              <a:t>7</a:t>
            </a:r>
            <a:r>
              <a:rPr lang="ru-RU" sz="2000" i="1" dirty="0"/>
              <a:t>. Помассировать </a:t>
            </a:r>
            <a:r>
              <a:rPr lang="ru-RU" sz="2000" i="1" dirty="0" smtClean="0"/>
              <a:t>руки</a:t>
            </a:r>
          </a:p>
          <a:p>
            <a:r>
              <a:rPr lang="ru-RU" sz="2000" i="1" dirty="0" smtClean="0"/>
              <a:t> </a:t>
            </a:r>
            <a:r>
              <a:rPr lang="ru-RU" sz="2000" i="1" dirty="0"/>
              <a:t>8. Лечь в комфортной позе, вдохнуть и медленно выдохнуть. Дышать так, чтобы выдох был длиннее вдоха, пока не почувствуете себя более спокойным. 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935186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476</TotalTime>
  <Words>2366</Words>
  <Application>Microsoft Office PowerPoint</Application>
  <PresentationFormat>Широкоэкранный</PresentationFormat>
  <Paragraphs>266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Times New Roman</vt:lpstr>
      <vt:lpstr>Tw Cen MT</vt:lpstr>
      <vt:lpstr>Капля</vt:lpstr>
      <vt:lpstr>Пути преодоления   самоповреждающего поведения  (СЕЛФ-ХАРМ)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Полезные контакты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Текнеджан Ж. С.</dc:creator>
  <cp:lastModifiedBy>Текнеджан Ж. С.</cp:lastModifiedBy>
  <cp:revision>35</cp:revision>
  <dcterms:created xsi:type="dcterms:W3CDTF">2023-04-13T08:36:59Z</dcterms:created>
  <dcterms:modified xsi:type="dcterms:W3CDTF">2023-04-17T11:33:47Z</dcterms:modified>
</cp:coreProperties>
</file>